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5" r:id="rId2"/>
    <p:sldId id="258" r:id="rId3"/>
    <p:sldId id="276" r:id="rId4"/>
    <p:sldId id="294" r:id="rId5"/>
    <p:sldId id="282" r:id="rId6"/>
    <p:sldId id="283" r:id="rId7"/>
    <p:sldId id="284" r:id="rId8"/>
    <p:sldId id="286" r:id="rId9"/>
    <p:sldId id="290" r:id="rId10"/>
    <p:sldId id="277" r:id="rId11"/>
    <p:sldId id="293" r:id="rId12"/>
    <p:sldId id="279" r:id="rId13"/>
    <p:sldId id="295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5AA2"/>
    <a:srgbClr val="B020B3"/>
    <a:srgbClr val="606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84946" autoAdjust="0"/>
  </p:normalViewPr>
  <p:slideViewPr>
    <p:cSldViewPr snapToGrid="0">
      <p:cViewPr varScale="1">
        <p:scale>
          <a:sx n="78" d="100"/>
          <a:sy n="78" d="100"/>
        </p:scale>
        <p:origin x="12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92F5E-3343-4BF1-885C-C2AFBD44E372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42211-2D23-4291-AAF2-4454CCF4F6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2211-2D23-4291-AAF2-4454CCF4F65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2211-2D23-4291-AAF2-4454CCF4F65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2211-2D23-4291-AAF2-4454CCF4F65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42211-2D23-4291-AAF2-4454CCF4F65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3CD9C-E6F1-4578-B006-F27729CE9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AE3057-43C7-478F-931C-238726F16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B82C-5D0B-4E21-AA0C-5FA5B975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F1C57-200C-4BD0-88BE-FAC0E441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586847-2278-4165-B99B-B9863333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8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E7630-45B1-46EE-B3C9-915F3A2ED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59B0E-E4C8-4268-A005-45328B1C8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07714C-8D15-489D-BBCA-56DBC55D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93684-851C-422C-8DFA-4FB90284B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E4290-C219-4346-B2BC-B44BEF7D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6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AAE99-3423-4C99-B19E-A28F487FC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F385-9795-4170-9170-544F90D43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45AFF-ED0E-43EE-A4CD-568EB223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2E07-37E3-4553-A8B1-69761A91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6FD13-DC6D-4938-A961-5DA9E7448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0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3D5-2DCA-4DCA-A6E3-DDA138AA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F0A01-2724-42A1-B2F5-97817C44F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0ADB7-9E0C-4BDB-9A2F-3CCC9B1B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7400F-9DB9-4DB5-88FB-B6B93FCF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9A0E6-BE0A-4A02-AEB7-388725FC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4C58-39FF-426B-8B19-6251852F6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841AC-9490-4DA6-945E-D1F601212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35F7B-FCDB-406D-AC53-E493B4A9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AA3AE-BD6B-4317-B70E-604494AD0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2C538-18E1-42C3-A7A0-AF92076E3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29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CB5A-5183-47F8-9121-89E4B665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2079E-B6E8-4E60-8A30-2F052890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915D8-521A-48D1-BD5C-C15287D77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5F981-CE74-41C4-AE52-FB92574B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719D7-1A4C-4F9A-9790-8372A2F7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779A9-061D-405B-B1F1-E5F6AF06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619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7D53-A764-4209-8269-835E3E89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53F70-9BC2-4081-AD29-F54251DBA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4FF32-F0CA-4238-8054-02DF99142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835BFD-EAA0-4E13-86EF-DFBCFC6A1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3F7D0-1171-43F7-A409-7B3BBC57C4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F5BB09-2F74-45C5-A0D2-CAAFECC0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A5B7C7-A6DD-4E12-A4DB-E4FDBFC7A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68A0B-C1D4-4146-98C2-3519E94C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47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D71BE-E460-44F0-9D62-51EE2A60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5FC53A-92E5-48FE-A62F-1383C99B9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5C965-DD3F-4601-8815-CA4E88C4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775D-1824-4A41-B0FE-8514F084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51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91AFE5-3089-4FA6-BBB0-1493A188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55C7A-5763-4CFD-B4F2-5117CA52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5051D-02BA-4487-BC13-2A80396B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3FA7A-50D3-4639-B4DE-B6AB3B8C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F2A57-DD42-43E8-8972-8A1716909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1F9B2-561E-495F-8F6F-D7668780D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DB1C8-4330-4A63-9608-556DC99D3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4A66D-01C9-4468-B2ED-F00C31F79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4EC8E-9C98-449A-A759-95929286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4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7C62-6489-4C00-AAD6-2702358B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5884C8-B588-4823-A34C-DA57DD78B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8748B-4C82-479C-A9F7-62873A108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BE0357-6F81-49FF-B394-2D4B9ACF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55657-C6AD-4396-9BF5-F8463F26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6A8E9-51BF-4254-9898-F6BA66DE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94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3ED13-D163-4751-9C23-6DFBC22C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40607-22F4-4049-A678-D8FD4B45E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7EAE-DF5F-4A65-A984-3AB055929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C4105-4843-4C0F-B112-AF236166E674}" type="datetimeFigureOut">
              <a:rPr lang="en-GB" smtClean="0"/>
              <a:pPr/>
              <a:t>13/07/2020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85841-38AA-499C-9F3C-0ED8BA197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EF429-9A34-4900-B3EA-C3C2965D2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341D-C70A-4159-B596-6E5A97309FD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25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csepod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servicedesk@tda.educ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hyperlink" Target="http://resources.gcsepod.com.s3.amazonaws.com/Resources%20for%20GCSEPod%20-%20The%20Next%20Generation%20Website/01.%20Launching%20GCSEPod%20-%20Starter%20Pack/02.1%20BRAND%20NEW%20-%20Student%20Introduction%20Video.mp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C487022E-D4AF-4E2B-97BD-F83AD01791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4"/>
          <a:stretch>
            <a:fillRect/>
          </a:stretch>
        </p:blipFill>
        <p:spPr>
          <a:xfrm>
            <a:off x="2706" y="0"/>
            <a:ext cx="12189294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450CF47-4341-4B0A-BA8B-6EF09FB6747B}"/>
              </a:ext>
            </a:extLst>
          </p:cNvPr>
          <p:cNvSpPr txBox="1"/>
          <p:nvPr/>
        </p:nvSpPr>
        <p:spPr>
          <a:xfrm>
            <a:off x="2247900" y="2228671"/>
            <a:ext cx="7429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>
                <a:solidFill>
                  <a:schemeClr val="bg1"/>
                </a:solidFill>
              </a:rPr>
              <a:t>An Introduction to GCSE Pod</a:t>
            </a:r>
          </a:p>
          <a:p>
            <a:pPr algn="ctr"/>
            <a:r>
              <a:rPr lang="en-GB" sz="7200" dirty="0">
                <a:solidFill>
                  <a:schemeClr val="bg1"/>
                </a:solidFill>
              </a:rPr>
              <a:t>Students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11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B3C31B-C3D3-4E33-8A50-441591801D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390" y="185980"/>
            <a:ext cx="6392822" cy="5680214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4D5561-CC6D-4C38-8DC9-22FD1DC2E89B}"/>
              </a:ext>
            </a:extLst>
          </p:cNvPr>
          <p:cNvSpPr txBox="1"/>
          <p:nvPr/>
        </p:nvSpPr>
        <p:spPr>
          <a:xfrm>
            <a:off x="361942" y="1872481"/>
            <a:ext cx="46592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GCSEPod has allowed me to multitask while learning, in addition to the method of presentation itself which actually brought information on a silver platter. </a:t>
            </a:r>
            <a:r>
              <a:rPr lang="en-GB" sz="2400" dirty="0" err="1"/>
              <a:t>GCSEPod</a:t>
            </a:r>
            <a:r>
              <a:rPr lang="en-GB" sz="2400" dirty="0"/>
              <a:t> is, </a:t>
            </a:r>
          </a:p>
          <a:p>
            <a:pPr algn="ctr"/>
            <a:r>
              <a:rPr lang="en-GB" sz="2400" dirty="0"/>
              <a:t>by far, flawless.</a:t>
            </a:r>
          </a:p>
          <a:p>
            <a:pPr algn="ctr"/>
            <a:endParaRPr lang="en-GB" sz="1100" dirty="0"/>
          </a:p>
          <a:p>
            <a:pPr algn="ctr"/>
            <a:r>
              <a:rPr lang="en-GB" sz="2000" b="1" dirty="0"/>
              <a:t>Student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9C7D2-FCBE-44CE-9AE3-216FF9792931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9" y="1403683"/>
            <a:ext cx="878304" cy="881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240D14-4D9E-4FF9-87F4-FABECC7B23AA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78820" y="3694849"/>
            <a:ext cx="878304" cy="88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90376" y="237663"/>
            <a:ext cx="3448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What are students saying about it?</a:t>
            </a:r>
          </a:p>
        </p:txBody>
      </p:sp>
    </p:spTree>
    <p:extLst>
      <p:ext uri="{BB962C8B-B14F-4D97-AF65-F5344CB8AC3E}">
        <p14:creationId xmlns:p14="http://schemas.microsoft.com/office/powerpoint/2010/main" val="1807930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3F985-4C6B-430B-9441-DAF9DF8B7A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35" y="1699619"/>
            <a:ext cx="11178231" cy="367670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40" y="185980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E4C6CA-41C1-4D70-901B-751B974F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298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pc="-100" dirty="0">
                <a:latin typeface="+mn-lt"/>
              </a:rPr>
              <a:t>How to access your GCSE Pod Account…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49491" y="3130657"/>
            <a:ext cx="1394848" cy="1131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00624" y="2120005"/>
            <a:ext cx="37913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Load up the website </a:t>
            </a:r>
          </a:p>
          <a:p>
            <a:r>
              <a:rPr lang="en-GB" sz="2800" dirty="0">
                <a:hlinkClick r:id="rId6"/>
              </a:rPr>
              <a:t>www.gcsepod.com</a:t>
            </a:r>
            <a:r>
              <a:rPr lang="en-GB" sz="2800" dirty="0"/>
              <a:t> this can be done on a phone or pc</a:t>
            </a:r>
          </a:p>
          <a:p>
            <a:endParaRPr lang="en-GB" sz="2800" dirty="0"/>
          </a:p>
          <a:p>
            <a:r>
              <a:rPr lang="en-GB" sz="2800" dirty="0"/>
              <a:t>Go to the login button at the top right hand corner of the website...</a:t>
            </a:r>
          </a:p>
          <a:p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 l="6909" t="10805" r="1253" b="15254"/>
          <a:stretch>
            <a:fillRect/>
          </a:stretch>
        </p:blipFill>
        <p:spPr bwMode="auto">
          <a:xfrm>
            <a:off x="317695" y="1332856"/>
            <a:ext cx="7710427" cy="389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7780149" y="1828800"/>
            <a:ext cx="666427" cy="542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0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3F985-4C6B-430B-9441-DAF9DF8B7A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735" y="1699619"/>
            <a:ext cx="11178231" cy="367670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3E4C6CA-41C1-4D70-901B-751B974F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pc="-100" dirty="0">
                <a:latin typeface="+mn-lt"/>
              </a:rPr>
              <a:t>How to access your GCSE Pod Account…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26206" t="8686" r="26029" b="23517"/>
          <a:stretch>
            <a:fillRect/>
          </a:stretch>
        </p:blipFill>
        <p:spPr bwMode="auto">
          <a:xfrm>
            <a:off x="961815" y="1596324"/>
            <a:ext cx="4292110" cy="342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4649491" y="3130657"/>
            <a:ext cx="1394848" cy="1131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34549" y="1577563"/>
            <a:ext cx="61574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will be taken to this slide.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Log in with your Office 365 account. The username and password will be your school email address (yourusername@tda.education) and your school password! </a:t>
            </a:r>
          </a:p>
          <a:p>
            <a:endParaRPr lang="en-GB" sz="2400" dirty="0"/>
          </a:p>
          <a:p>
            <a:r>
              <a:rPr lang="en-GB" sz="2400" dirty="0"/>
              <a:t>Do not click ‘NEW TO GCSE POD’, or try to enter your school details into the username without clicking this button- it will not work.</a:t>
            </a:r>
          </a:p>
        </p:txBody>
      </p:sp>
    </p:spTree>
    <p:extLst>
      <p:ext uri="{BB962C8B-B14F-4D97-AF65-F5344CB8AC3E}">
        <p14:creationId xmlns:p14="http://schemas.microsoft.com/office/powerpoint/2010/main" val="162170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get stuck with logging on...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email staff at the following:</a:t>
            </a:r>
          </a:p>
          <a:p>
            <a:pPr>
              <a:buNone/>
            </a:pPr>
            <a:r>
              <a:rPr lang="en-GB" dirty="0">
                <a:hlinkClick r:id="rId2"/>
              </a:rPr>
              <a:t>servicedesk@tdet.education</a:t>
            </a:r>
            <a:r>
              <a:rPr lang="en-GB" dirty="0"/>
              <a:t>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3851" y="0"/>
            <a:ext cx="2880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C1C1C"/>
                </a:solidFill>
              </a:rPr>
              <a:t>Getting started!</a:t>
            </a:r>
            <a:endParaRPr lang="en-GB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09862"/>
            <a:ext cx="57033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 now need you to go home and log into GCSE Pod and try a podcast out. The one we would like you to try can be found in the ‘Study Smart’ section. You will need to complete all pods within this section – they are 19 minutes in total!</a:t>
            </a:r>
          </a:p>
          <a:p>
            <a:endParaRPr lang="en-GB" sz="2800" dirty="0"/>
          </a:p>
          <a:p>
            <a:r>
              <a:rPr lang="en-GB" sz="2800" dirty="0"/>
              <a:t>We will be taking a register of those  that have logged in to watch these, so please make sure you do!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t="9110" r="3397" b="6250"/>
          <a:stretch>
            <a:fillRect/>
          </a:stretch>
        </p:blipFill>
        <p:spPr bwMode="auto">
          <a:xfrm>
            <a:off x="5920353" y="0"/>
            <a:ext cx="6271648" cy="327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9321" y="3232621"/>
            <a:ext cx="5812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you can’t find it on the website- type it into the search bar at the top of the page!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288" r="3636" b="6250"/>
          <a:stretch>
            <a:fillRect/>
          </a:stretch>
        </p:blipFill>
        <p:spPr bwMode="auto">
          <a:xfrm>
            <a:off x="5947391" y="3890074"/>
            <a:ext cx="6244609" cy="296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231037" y="2464231"/>
            <a:ext cx="5889356" cy="21852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04C14-40AC-4768-BBB1-6F7E3FCF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544" y="46070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1C1C1C"/>
                </a:solidFill>
              </a:rPr>
              <a:t>GCSEPod is here! </a:t>
            </a:r>
            <a:br>
              <a:rPr lang="en-GB" dirty="0">
                <a:solidFill>
                  <a:srgbClr val="1C1C1C"/>
                </a:solidFill>
              </a:rPr>
            </a:br>
            <a:endParaRPr lang="en-GB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FCBFEB-7000-42C5-9940-15DF9D4B514D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681" y="-226411"/>
            <a:ext cx="1509823" cy="148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D2F206-5ABC-4D53-9720-0BE167A2B415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11130" y="0"/>
            <a:ext cx="1460204" cy="1428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30158" t="3563" r="29722" b="6250"/>
          <a:stretch>
            <a:fillRect/>
          </a:stretch>
        </p:blipFill>
        <p:spPr bwMode="auto">
          <a:xfrm>
            <a:off x="4270472" y="1317812"/>
            <a:ext cx="3367458" cy="442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718156" y="5160937"/>
            <a:ext cx="2386739" cy="526942"/>
          </a:xfrm>
          <a:prstGeom prst="rect">
            <a:avLst/>
          </a:prstGeom>
          <a:solidFill>
            <a:srgbClr val="D85A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Click on picture for 1 minute video</a:t>
            </a:r>
          </a:p>
        </p:txBody>
      </p:sp>
    </p:spTree>
    <p:extLst>
      <p:ext uri="{BB962C8B-B14F-4D97-AF65-F5344CB8AC3E}">
        <p14:creationId xmlns:p14="http://schemas.microsoft.com/office/powerpoint/2010/main" val="30481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3F985-4C6B-430B-9441-DAF9DF8B7A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223" y="1730615"/>
            <a:ext cx="11178231" cy="367670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49D2512-48E2-49DF-AF7A-34C9925F2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1C1C1C"/>
                </a:solidFill>
              </a:rPr>
              <a:t>What is </a:t>
            </a:r>
            <a:r>
              <a:rPr lang="en-GB" sz="3200" dirty="0" err="1">
                <a:solidFill>
                  <a:srgbClr val="1C1C1C"/>
                </a:solidFill>
              </a:rPr>
              <a:t>GCSEPod</a:t>
            </a:r>
            <a:r>
              <a:rPr lang="en-GB" sz="3200" dirty="0">
                <a:solidFill>
                  <a:srgbClr val="1C1C1C"/>
                </a:solidFill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122FA-8747-4B8D-8941-142A601ABCFD}"/>
              </a:ext>
            </a:extLst>
          </p:cNvPr>
          <p:cNvSpPr txBox="1"/>
          <p:nvPr/>
        </p:nvSpPr>
        <p:spPr>
          <a:xfrm>
            <a:off x="430367" y="1318186"/>
            <a:ext cx="52706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In-depth subject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27 GCSE/IGCSE 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Covering every exam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150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Over 6,000 audio-visual Pods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50,000+ Question Bank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Knowledge gap identification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Advanced reporting &amp;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Correlation between usage and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One website, three apps</a:t>
            </a:r>
          </a:p>
          <a:p>
            <a:endParaRPr lang="en-GB" sz="2400" dirty="0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56DD3A7-306C-4852-9A28-A3FC09BF95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75" y="2695074"/>
            <a:ext cx="5659604" cy="27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2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917" t="16102" r="21026" b="11229"/>
          <a:stretch>
            <a:fillRect/>
          </a:stretch>
        </p:blipFill>
        <p:spPr bwMode="auto">
          <a:xfrm>
            <a:off x="1357321" y="0"/>
            <a:ext cx="95772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3F985-4C6B-430B-9441-DAF9DF8B7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223" y="1730615"/>
            <a:ext cx="11178231" cy="367670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59546D9-619A-4A8A-859C-13CE831A4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1C1C1C"/>
                </a:solidFill>
              </a:rPr>
              <a:t>Subject knowledge in 3-5 minute chunks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790FC-9DDD-4256-ABF6-45B14123451E}"/>
              </a:ext>
            </a:extLst>
          </p:cNvPr>
          <p:cNvSpPr txBox="1"/>
          <p:nvPr/>
        </p:nvSpPr>
        <p:spPr>
          <a:xfrm>
            <a:off x="1623620" y="940428"/>
            <a:ext cx="728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At the heart of </a:t>
            </a:r>
            <a:r>
              <a:rPr lang="en-GB" dirty="0" err="1"/>
              <a:t>GCSEPod</a:t>
            </a:r>
            <a:r>
              <a:rPr lang="en-GB" dirty="0"/>
              <a:t> are our videos, we call them Pods. </a:t>
            </a:r>
          </a:p>
          <a:p>
            <a:pPr algn="ctr"/>
            <a:r>
              <a:rPr lang="en-GB" dirty="0"/>
              <a:t>Each one is a highly concentrated 3-5 minute burst of audio-visual learning.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C530A-EF9B-49D3-BF32-69644E289660}"/>
              </a:ext>
            </a:extLst>
          </p:cNvPr>
          <p:cNvSpPr txBox="1"/>
          <p:nvPr/>
        </p:nvSpPr>
        <p:spPr>
          <a:xfrm>
            <a:off x="0" y="1808639"/>
            <a:ext cx="6013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Written by expert subject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Quality assured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Narrated by professional voice over artists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Visuals produced by an award-winning design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Each Pod is mapped to GCSE and IGCSE exam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Always keeping up to date with curriculum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C1C1C"/>
                </a:solidFill>
              </a:rPr>
              <a:t>Keywords, dates, quotes and diagrams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t="9746" r="3040" b="6250"/>
          <a:stretch>
            <a:fillRect/>
          </a:stretch>
        </p:blipFill>
        <p:spPr bwMode="auto">
          <a:xfrm>
            <a:off x="6059837" y="2154265"/>
            <a:ext cx="5780867" cy="357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32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3F985-4C6B-430B-9441-DAF9DF8B7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223" y="1730615"/>
            <a:ext cx="11178231" cy="367670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2A7B2D-5D27-4904-B628-296DBC25E975}"/>
              </a:ext>
            </a:extLst>
          </p:cNvPr>
          <p:cNvSpPr/>
          <p:nvPr/>
        </p:nvSpPr>
        <p:spPr>
          <a:xfrm>
            <a:off x="1324182" y="630453"/>
            <a:ext cx="8899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1C1C1C"/>
                </a:solidFill>
              </a:rPr>
              <a:t>Download content so you can watch GCSEPod online or offline.</a:t>
            </a:r>
          </a:p>
        </p:txBody>
      </p:sp>
      <p:pic>
        <p:nvPicPr>
          <p:cNvPr id="14" name="A44CA63A-D6CA-4EB5-A661-4107A0D53BAE" descr="A6558750-DE97-4D89-939D-670FD2A54B1F@dlink">
            <a:extLst>
              <a:ext uri="{FF2B5EF4-FFF2-40B4-BE49-F238E27FC236}">
                <a16:creationId xmlns:a16="http://schemas.microsoft.com/office/drawing/2014/main" id="{943F2A9A-0610-4662-92CA-92E588F97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004" y="1864895"/>
            <a:ext cx="3102924" cy="306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65C0B99D-CC6E-43BD-91E6-AB61DDF5F9A4" descr="D67456CF-8018-4076-92F8-7003B9E23A62@dlink">
            <a:extLst>
              <a:ext uri="{FF2B5EF4-FFF2-40B4-BE49-F238E27FC236}">
                <a16:creationId xmlns:a16="http://schemas.microsoft.com/office/drawing/2014/main" id="{67AB1391-1C64-4957-8C4A-3F42C1E41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687" y="1888958"/>
            <a:ext cx="2686110" cy="278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AB75C73-1ABD-4FBB-BBC1-6FAFC1CA7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84056" y="182626"/>
            <a:ext cx="4072012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1C1C1C"/>
                </a:solidFill>
              </a:rPr>
              <a:t>Everywhere, at anytime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5C501-2DD2-4D4C-93D5-C58E8439F74F}"/>
              </a:ext>
            </a:extLst>
          </p:cNvPr>
          <p:cNvSpPr txBox="1"/>
          <p:nvPr/>
        </p:nvSpPr>
        <p:spPr>
          <a:xfrm>
            <a:off x="5357505" y="1033234"/>
            <a:ext cx="1332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C1C1C"/>
                </a:solidFill>
              </a:rPr>
              <a:t>At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D21795-C1E0-485F-80F0-044181CA97D2}"/>
              </a:ext>
            </a:extLst>
          </p:cNvPr>
          <p:cNvSpPr txBox="1"/>
          <p:nvPr/>
        </p:nvSpPr>
        <p:spPr>
          <a:xfrm>
            <a:off x="8927054" y="1927068"/>
            <a:ext cx="1527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C1C1C"/>
                </a:solidFill>
              </a:rPr>
              <a:t>On holiday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C44E3-1CB7-4CA8-A82E-2B5F41EA446A}"/>
              </a:ext>
            </a:extLst>
          </p:cNvPr>
          <p:cNvSpPr txBox="1"/>
          <p:nvPr/>
        </p:nvSpPr>
        <p:spPr>
          <a:xfrm>
            <a:off x="9564632" y="3379173"/>
            <a:ext cx="1249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C1C1C"/>
                </a:solidFill>
              </a:rPr>
              <a:t>At home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1BE75-3CF3-4D72-9761-F91816B86BE3}"/>
              </a:ext>
            </a:extLst>
          </p:cNvPr>
          <p:cNvSpPr txBox="1"/>
          <p:nvPr/>
        </p:nvSpPr>
        <p:spPr>
          <a:xfrm>
            <a:off x="8900572" y="4956779"/>
            <a:ext cx="154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C1C1C"/>
                </a:solidFill>
              </a:rPr>
              <a:t>At the gym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366B45-4DFC-4E1A-8124-C4B32B535458}"/>
              </a:ext>
            </a:extLst>
          </p:cNvPr>
          <p:cNvSpPr txBox="1"/>
          <p:nvPr/>
        </p:nvSpPr>
        <p:spPr>
          <a:xfrm>
            <a:off x="4202596" y="5386394"/>
            <a:ext cx="3786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C1C1C"/>
                </a:solidFill>
              </a:rPr>
              <a:t>Travelling to and from school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13D01-3F5F-465B-BF04-F0D38BF14010}"/>
              </a:ext>
            </a:extLst>
          </p:cNvPr>
          <p:cNvSpPr txBox="1"/>
          <p:nvPr/>
        </p:nvSpPr>
        <p:spPr>
          <a:xfrm>
            <a:off x="849660" y="4956778"/>
            <a:ext cx="2657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C1C1C"/>
                </a:solidFill>
              </a:rPr>
              <a:t>On the paper round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791AE8-EF34-4F8A-9EF5-F6FCD5312E6C}"/>
              </a:ext>
            </a:extLst>
          </p:cNvPr>
          <p:cNvSpPr txBox="1"/>
          <p:nvPr/>
        </p:nvSpPr>
        <p:spPr>
          <a:xfrm>
            <a:off x="1123989" y="3379173"/>
            <a:ext cx="136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C1C1C"/>
                </a:solidFill>
              </a:rPr>
              <a:t>In the car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321820-B83A-4EE8-992E-15717EB6699B}"/>
              </a:ext>
            </a:extLst>
          </p:cNvPr>
          <p:cNvSpPr txBox="1"/>
          <p:nvPr/>
        </p:nvSpPr>
        <p:spPr>
          <a:xfrm>
            <a:off x="1059709" y="1553808"/>
            <a:ext cx="1750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1C1C1C"/>
                </a:solidFill>
              </a:rPr>
              <a:t>To the shops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44EA8E-A5B8-4FD1-8CC6-125CF79514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4474" y="2045369"/>
            <a:ext cx="5756927" cy="28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9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B8C950E-CAD4-46FA-9692-B83473B678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5099" y="4306662"/>
            <a:ext cx="1309690" cy="1390039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342" y="268955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2D4E9CB-B287-4B74-BBE8-46FBF4C5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916" y="114498"/>
            <a:ext cx="10515600" cy="84023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/>
            <a:r>
              <a:rPr lang="en-GB" sz="5400" dirty="0">
                <a:solidFill>
                  <a:srgbClr val="1C1C1C"/>
                </a:solidFill>
              </a:rPr>
              <a:t>Student Benefits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1DD6D3-4A6B-4085-BCD9-3DAD332CCC01}"/>
              </a:ext>
            </a:extLst>
          </p:cNvPr>
          <p:cNvSpPr/>
          <p:nvPr/>
        </p:nvSpPr>
        <p:spPr>
          <a:xfrm>
            <a:off x="205785" y="1194971"/>
            <a:ext cx="10965369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Easy to learn 3-5 minute short, sharp bursts of audio-visual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Access to content from 27 subjects, all mapped to your exam boards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Available online or offline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Ability to favourite any Pods on topics you find hard and revisit them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Ability to complete tests and receive instant feedback on assignments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You will accelerate your progress by receiving instant feedback on your knowledge gaps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Pre-made exam playlists, helping to organise your revision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Takes the stress out of 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1C1C1C"/>
                </a:solidFill>
              </a:rPr>
              <a:t>Links to your current curriculum plans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AC8F8-62ED-4F57-877F-D0516194603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8771" y="4486352"/>
            <a:ext cx="1451810" cy="1102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446A47-AF40-49E5-99FC-93A4FF6DE9B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5092" y="4427621"/>
            <a:ext cx="1216610" cy="1194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2C9F7B-45D9-499A-B02E-65764C297A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81283" y="4403558"/>
            <a:ext cx="1578486" cy="12510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2F159C-6C34-4EED-A50A-F2C6C55955D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91749" y="4150895"/>
            <a:ext cx="1371031" cy="1520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78C8C7-926A-4BD0-A651-9A03CD75FAD5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27390" y="4534640"/>
            <a:ext cx="2150896" cy="9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1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3F985-4C6B-430B-9441-DAF9DF8B7AD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546" y="1450561"/>
            <a:ext cx="11178231" cy="3676708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0297253-C5DE-4AD5-A1CE-FC76D4C86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5361" y="151997"/>
            <a:ext cx="1598185" cy="178844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C7442A6-30B3-45F5-86E5-FE6D696397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1896"/>
            <a:ext cx="12192000" cy="9265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3A395C8-91ED-473A-9A92-0B6B1B23BC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2263" y="197184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C1C1C"/>
                </a:solidFill>
              </a:rPr>
              <a:t>How do students watch GCSEPod?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10BC21-4202-4763-AA9C-E2C62D03327D}"/>
              </a:ext>
            </a:extLst>
          </p:cNvPr>
          <p:cNvSpPr txBox="1"/>
          <p:nvPr/>
        </p:nvSpPr>
        <p:spPr>
          <a:xfrm>
            <a:off x="4190050" y="953190"/>
            <a:ext cx="381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from 2018/19 academic year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BED8EB-D808-4F66-BDE0-60761229BB72}"/>
              </a:ext>
            </a:extLst>
          </p:cNvPr>
          <p:cNvSpPr/>
          <p:nvPr/>
        </p:nvSpPr>
        <p:spPr>
          <a:xfrm>
            <a:off x="176369" y="1598914"/>
            <a:ext cx="10046973" cy="1102003"/>
          </a:xfrm>
          <a:prstGeom prst="roundRect">
            <a:avLst/>
          </a:prstGeom>
          <a:solidFill>
            <a:srgbClr val="FBB059"/>
          </a:solidFill>
          <a:ln>
            <a:solidFill>
              <a:srgbClr val="FBB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5CBDF-764E-40B7-BFB7-A94CB51588AE}"/>
              </a:ext>
            </a:extLst>
          </p:cNvPr>
          <p:cNvSpPr txBox="1"/>
          <p:nvPr/>
        </p:nvSpPr>
        <p:spPr>
          <a:xfrm>
            <a:off x="441223" y="1635343"/>
            <a:ext cx="9668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12,052,627 Pods watched </a:t>
            </a:r>
            <a:r>
              <a:rPr lang="en-GB" sz="1600" dirty="0"/>
              <a:t>in 18/19 academic year</a:t>
            </a:r>
            <a:r>
              <a:rPr lang="en-GB" dirty="0"/>
              <a:t>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B24EA6B-FA72-4AE4-A1BC-21C3068810C4}"/>
              </a:ext>
            </a:extLst>
          </p:cNvPr>
          <p:cNvSpPr/>
          <p:nvPr/>
        </p:nvSpPr>
        <p:spPr>
          <a:xfrm>
            <a:off x="5415591" y="2763453"/>
            <a:ext cx="6203863" cy="1484084"/>
          </a:xfrm>
          <a:prstGeom prst="roundRect">
            <a:avLst/>
          </a:prstGeom>
          <a:solidFill>
            <a:srgbClr val="D85AA2"/>
          </a:solidFill>
          <a:ln>
            <a:solidFill>
              <a:srgbClr val="D85A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857E6B-A0E1-4AFA-B15F-89FC5D5E82AA}"/>
              </a:ext>
            </a:extLst>
          </p:cNvPr>
          <p:cNvSpPr txBox="1"/>
          <p:nvPr/>
        </p:nvSpPr>
        <p:spPr>
          <a:xfrm>
            <a:off x="5570621" y="2856203"/>
            <a:ext cx="58478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 highest hour of usage was 19.00hours</a:t>
            </a:r>
          </a:p>
          <a:p>
            <a:pPr algn="ctr"/>
            <a:r>
              <a:rPr lang="en-GB" dirty="0"/>
              <a:t>on May 14</a:t>
            </a:r>
            <a:r>
              <a:rPr lang="en-GB" baseline="30000" dirty="0"/>
              <a:t>th</a:t>
            </a:r>
            <a:r>
              <a:rPr lang="en-GB" dirty="0"/>
              <a:t> where we saw </a:t>
            </a:r>
            <a:r>
              <a:rPr lang="en-GB" sz="3600" dirty="0">
                <a:solidFill>
                  <a:schemeClr val="bg1"/>
                </a:solidFill>
              </a:rPr>
              <a:t>19,295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/>
              <a:t>streams watched</a:t>
            </a:r>
          </a:p>
          <a:p>
            <a:pPr algn="ctr"/>
            <a:r>
              <a:rPr lang="en-GB" sz="2000" dirty="0"/>
              <a:t>(</a:t>
            </a:r>
            <a:r>
              <a:rPr lang="en-GB" dirty="0"/>
              <a:t>This was the day of the AQA English Literature Exam)</a:t>
            </a:r>
            <a:endParaRPr lang="en-GB" sz="24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905FB0-F9E5-4C7C-B468-7C431CEF33ED}"/>
              </a:ext>
            </a:extLst>
          </p:cNvPr>
          <p:cNvGrpSpPr/>
          <p:nvPr/>
        </p:nvGrpSpPr>
        <p:grpSpPr>
          <a:xfrm>
            <a:off x="7647179" y="4545104"/>
            <a:ext cx="4234921" cy="1022684"/>
            <a:chOff x="7484770" y="4632876"/>
            <a:chExt cx="4234921" cy="102268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F4A060E-A2E7-4885-AFB3-118E222A4237}"/>
                </a:ext>
              </a:extLst>
            </p:cNvPr>
            <p:cNvSpPr/>
            <p:nvPr/>
          </p:nvSpPr>
          <p:spPr>
            <a:xfrm>
              <a:off x="7484770" y="4632876"/>
              <a:ext cx="4234921" cy="1022684"/>
            </a:xfrm>
            <a:prstGeom prst="roundRect">
              <a:avLst/>
            </a:prstGeom>
            <a:solidFill>
              <a:srgbClr val="19BCB9"/>
            </a:solidFill>
            <a:ln>
              <a:solidFill>
                <a:srgbClr val="19BC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0EEB4E-3318-438E-B8EA-C45E53486B73}"/>
                </a:ext>
              </a:extLst>
            </p:cNvPr>
            <p:cNvSpPr txBox="1"/>
            <p:nvPr/>
          </p:nvSpPr>
          <p:spPr>
            <a:xfrm>
              <a:off x="7663140" y="4663782"/>
              <a:ext cx="387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184,492</a:t>
              </a:r>
              <a:r>
                <a:rPr lang="en-GB" dirty="0"/>
                <a:t> lonely streams took place between midnight and 4am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45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605</Words>
  <Application>Microsoft Office PowerPoint</Application>
  <PresentationFormat>Widescreen</PresentationFormat>
  <Paragraphs>82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GCSEPod is here!  </vt:lpstr>
      <vt:lpstr>What is GCSEPod? </vt:lpstr>
      <vt:lpstr>PowerPoint Presentation</vt:lpstr>
      <vt:lpstr>Subject knowledge in 3-5 minute chunks</vt:lpstr>
      <vt:lpstr>PowerPoint Presentation</vt:lpstr>
      <vt:lpstr>Everywhere, at anytime</vt:lpstr>
      <vt:lpstr>Student Benefits</vt:lpstr>
      <vt:lpstr>How do students watch GCSEPod?</vt:lpstr>
      <vt:lpstr>PowerPoint Presentation</vt:lpstr>
      <vt:lpstr>How to access your GCSE Pod Account…</vt:lpstr>
      <vt:lpstr>How to access your GCSE Pod Account…</vt:lpstr>
      <vt:lpstr>If you get stuck with logging on...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TITLE</dc:title>
  <dc:creator>Sarah Piggett</dc:creator>
  <cp:lastModifiedBy>Lucia Hawes</cp:lastModifiedBy>
  <cp:revision>140</cp:revision>
  <dcterms:created xsi:type="dcterms:W3CDTF">2017-08-10T13:19:29Z</dcterms:created>
  <dcterms:modified xsi:type="dcterms:W3CDTF">2020-07-13T09:54:05Z</dcterms:modified>
</cp:coreProperties>
</file>